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59" r:id="rId6"/>
    <p:sldId id="262" r:id="rId7"/>
    <p:sldId id="260" r:id="rId8"/>
    <p:sldId id="271" r:id="rId9"/>
    <p:sldId id="263" r:id="rId10"/>
    <p:sldId id="261" r:id="rId11"/>
    <p:sldId id="270" r:id="rId12"/>
    <p:sldId id="266" r:id="rId13"/>
    <p:sldId id="265" r:id="rId14"/>
    <p:sldId id="268" r:id="rId15"/>
    <p:sldId id="267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84" y="-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AB45DE6B-3CFE-477E-8E4C-58F82E45B9C7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41F71F13-7ECF-4930-8C26-622E5D00501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dynamicwebpaige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edtech.rice.edu/www/?option=com_iricetv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i.tiles.mapbox.com/v4/dynamicwebpaige.h267k92e/page.html?access_token=pk.eyJ1IjoiZHluYW1pY3dlYnBhaWdlIiwiYSI6ImJKZzl6NHcifQ.Fv24YqwbSLpbzJVk3oIMMg#16/29.7173/-95.4044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Paige Bailey</a:t>
            </a:r>
          </a:p>
          <a:p>
            <a:r>
              <a:rPr lang="en-US" sz="1100" dirty="0" smtClean="0"/>
              <a:t>March 12, 2015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Rice University Mapping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9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Brand</a:t>
            </a:r>
          </a:p>
          <a:p>
            <a:pPr lvl="1"/>
            <a:r>
              <a:rPr lang="en-US" dirty="0" smtClean="0"/>
              <a:t>Trek</a:t>
            </a:r>
          </a:p>
          <a:p>
            <a:pPr lvl="1"/>
            <a:r>
              <a:rPr lang="en-US" dirty="0" smtClean="0"/>
              <a:t>Specialized</a:t>
            </a:r>
          </a:p>
          <a:p>
            <a:pPr lvl="1"/>
            <a:r>
              <a:rPr lang="en-US" dirty="0" smtClean="0"/>
              <a:t>Giant</a:t>
            </a:r>
          </a:p>
          <a:p>
            <a:pPr lvl="1"/>
            <a:r>
              <a:rPr lang="en-US" dirty="0" smtClean="0"/>
              <a:t>Bianchi</a:t>
            </a:r>
          </a:p>
          <a:p>
            <a:pPr lvl="1"/>
            <a:r>
              <a:rPr lang="en-US" dirty="0" smtClean="0"/>
              <a:t>Huff-E</a:t>
            </a:r>
          </a:p>
          <a:p>
            <a:pPr lvl="1"/>
            <a:r>
              <a:rPr lang="en-US" dirty="0" smtClean="0"/>
              <a:t>Schwinn</a:t>
            </a:r>
          </a:p>
          <a:p>
            <a:r>
              <a:rPr lang="en-US" dirty="0" smtClean="0"/>
              <a:t>Number (lots!)</a:t>
            </a:r>
          </a:p>
          <a:p>
            <a:r>
              <a:rPr lang="en-US" dirty="0" smtClean="0"/>
              <a:t>Colors</a:t>
            </a:r>
          </a:p>
          <a:p>
            <a:r>
              <a:rPr lang="en-US" dirty="0" smtClean="0"/>
              <a:t>Date</a:t>
            </a:r>
          </a:p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Unchained Bicycles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14277"/>
            <a:ext cx="4700588" cy="3142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832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RUPD will think you’re trying to steal things if you walk around campus at night during spring break pulling at bike chains</a:t>
            </a:r>
          </a:p>
          <a:p>
            <a:r>
              <a:rPr lang="en-US" dirty="0" smtClean="0"/>
              <a:t>Blue and red are the most common colors</a:t>
            </a:r>
          </a:p>
          <a:p>
            <a:r>
              <a:rPr lang="en-US" dirty="0" smtClean="0"/>
              <a:t>Trek, Giant, and </a:t>
            </a:r>
            <a:r>
              <a:rPr lang="en-US" dirty="0" err="1" smtClean="0"/>
              <a:t>HuffE</a:t>
            </a:r>
            <a:r>
              <a:rPr lang="en-US" dirty="0" smtClean="0"/>
              <a:t> are the most common brands</a:t>
            </a:r>
          </a:p>
          <a:p>
            <a:r>
              <a:rPr lang="en-US" dirty="0" smtClean="0"/>
              <a:t>Higher quality bikes are more likely to be securely chained</a:t>
            </a:r>
          </a:p>
          <a:p>
            <a:r>
              <a:rPr lang="en-US" dirty="0" smtClean="0"/>
              <a:t>60 unchained bikes total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017183"/>
            <a:ext cx="3886200" cy="2212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 descr="http://s7d4.scene7.com/is/image/TrekBicycleProducts/Asset_170569?wid=1490&amp;hei=1080&amp;fit=fit,1&amp;fmt=png-alpha&amp;qlt=80,1&amp;op_usm=0,0,0,0&amp;iccEmbed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7" y="3581400"/>
            <a:ext cx="420511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255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Geological map had a lot of pointing and clicking</a:t>
            </a:r>
          </a:p>
          <a:p>
            <a:r>
              <a:rPr lang="en-US" dirty="0" smtClean="0"/>
              <a:t>Wanted to see if there was a better way</a:t>
            </a:r>
          </a:p>
          <a:p>
            <a:r>
              <a:rPr lang="en-US" dirty="0" smtClean="0"/>
              <a:t>Starting in ArcGIS 10.2, there’s a way to change a raster to a polygon automatically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Lagniappe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Geoprocessing</a:t>
            </a:r>
            <a:r>
              <a:rPr lang="en-US" dirty="0"/>
              <a:t> with Python)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10" y="1731607"/>
            <a:ext cx="4256263" cy="76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37" y="2495550"/>
            <a:ext cx="4240637" cy="209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644" y="4800600"/>
            <a:ext cx="42576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430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Lagniappe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Geoprocessing</a:t>
            </a:r>
            <a:r>
              <a:rPr lang="en-US" dirty="0" smtClean="0"/>
              <a:t> with Python)</a:t>
            </a:r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1555"/>
            <a:ext cx="7577667" cy="490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5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Lagniappe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Geoprocessing</a:t>
            </a:r>
            <a:r>
              <a:rPr lang="en-US" dirty="0"/>
              <a:t> with Python)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477125" cy="482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790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Want to see if there’s a better way to pre-process CAD / “picture” files to hone lines before importing to Arc</a:t>
            </a:r>
          </a:p>
          <a:p>
            <a:r>
              <a:rPr lang="en-US" dirty="0" smtClean="0"/>
              <a:t>Would be awesome to use </a:t>
            </a:r>
            <a:r>
              <a:rPr lang="en-US" dirty="0" err="1" smtClean="0"/>
              <a:t>OpenCV</a:t>
            </a:r>
            <a:r>
              <a:rPr lang="en-US" dirty="0" smtClean="0"/>
              <a:t> and </a:t>
            </a:r>
            <a:r>
              <a:rPr lang="en-US" dirty="0" err="1" smtClean="0"/>
              <a:t>arcpy</a:t>
            </a:r>
            <a:r>
              <a:rPr lang="en-US" dirty="0" smtClean="0"/>
              <a:t> externally without launching GIS application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Geoprocessing</a:t>
            </a:r>
            <a:r>
              <a:rPr lang="en-US" dirty="0" smtClean="0"/>
              <a:t> with Python:</a:t>
            </a:r>
            <a:br>
              <a:rPr lang="en-US" dirty="0" smtClean="0"/>
            </a:br>
            <a:r>
              <a:rPr lang="en-US" dirty="0" smtClean="0"/>
              <a:t>Next </a:t>
            </a:r>
            <a:r>
              <a:rPr lang="en-US" dirty="0" err="1" smtClean="0"/>
              <a:t>STeps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19400"/>
            <a:ext cx="43719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47583"/>
            <a:ext cx="10763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72" y="4090458"/>
            <a:ext cx="24479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82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All data available via </a:t>
            </a:r>
            <a:r>
              <a:rPr lang="en-US" dirty="0" err="1" smtClean="0">
                <a:hlinkClick r:id="rId2"/>
              </a:rPr>
              <a:t>GitHub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shp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qgs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mxd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40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Strategic Coffee Locations</a:t>
            </a:r>
          </a:p>
          <a:p>
            <a:r>
              <a:rPr lang="en-US" dirty="0" smtClean="0"/>
              <a:t>Computer Labs</a:t>
            </a:r>
          </a:p>
          <a:p>
            <a:r>
              <a:rPr lang="en-US" dirty="0" smtClean="0"/>
              <a:t>Public Art</a:t>
            </a:r>
          </a:p>
          <a:p>
            <a:r>
              <a:rPr lang="en-US" dirty="0" smtClean="0"/>
              <a:t>Unchained Bicycles (hopefully transient?)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Classes</a:t>
            </a:r>
            <a:endParaRPr lang="en-US" dirty="0"/>
          </a:p>
        </p:txBody>
      </p:sp>
      <p:pic>
        <p:nvPicPr>
          <p:cNvPr id="11266" name="Picture 2" descr="http://www.davisvanguard.org/wp-content/uploads/2014/12/coffee-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05200"/>
            <a:ext cx="3916526" cy="260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ublicart.rice.edu/uploadedImages/Artist_Profiles/Artist_Heiz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657600"/>
            <a:ext cx="2857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pngimg.com/upload/bicycle_PNG537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83173"/>
            <a:ext cx="3505200" cy="220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7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Building </a:t>
            </a:r>
          </a:p>
          <a:p>
            <a:r>
              <a:rPr lang="en-US" dirty="0" smtClean="0"/>
              <a:t>Whether you need special access after business hours</a:t>
            </a:r>
          </a:p>
          <a:p>
            <a:r>
              <a:rPr lang="en-US" dirty="0" smtClean="0"/>
              <a:t>Free (Y / N)</a:t>
            </a:r>
          </a:p>
          <a:p>
            <a:r>
              <a:rPr lang="en-US" dirty="0" smtClean="0"/>
              <a:t>Do you need to use your own mug (Y/N)</a:t>
            </a:r>
          </a:p>
          <a:p>
            <a:r>
              <a:rPr lang="en-US" dirty="0" smtClean="0"/>
              <a:t>Room Number</a:t>
            </a:r>
          </a:p>
          <a:p>
            <a:r>
              <a:rPr lang="en-US" dirty="0" smtClean="0"/>
              <a:t>“Grade” of coffee</a:t>
            </a:r>
          </a:p>
          <a:p>
            <a:pPr lvl="1"/>
            <a:r>
              <a:rPr lang="en-US" dirty="0" smtClean="0"/>
              <a:t>A (good!)</a:t>
            </a:r>
          </a:p>
          <a:p>
            <a:pPr lvl="1"/>
            <a:r>
              <a:rPr lang="en-US" dirty="0" smtClean="0"/>
              <a:t>B (decent)</a:t>
            </a:r>
          </a:p>
          <a:p>
            <a:pPr lvl="1"/>
            <a:r>
              <a:rPr lang="en-US" dirty="0" smtClean="0"/>
              <a:t>C (last resort)</a:t>
            </a:r>
          </a:p>
          <a:p>
            <a:pPr lvl="1"/>
            <a:r>
              <a:rPr lang="en-US" dirty="0" smtClean="0"/>
              <a:t>D (how does this even qualify as coffee)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Strategic Coffee Locations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16667"/>
            <a:ext cx="4265422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33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“Given my access level, and given the time of day, where is the closest location I can obtain coffee?”</a:t>
            </a:r>
          </a:p>
          <a:p>
            <a:r>
              <a:rPr lang="en-US" dirty="0" smtClean="0"/>
              <a:t>“If I have no money during standard business hours, where can I obtain the highest grade of coffee?”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Analysis, Pt. 2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0400"/>
            <a:ext cx="3684459" cy="3403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 descr="http://pngimg.com/upload/cup_PNG19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01991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49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Building name</a:t>
            </a:r>
          </a:p>
          <a:p>
            <a:r>
              <a:rPr lang="en-US" dirty="0" smtClean="0"/>
              <a:t>Whether you need special access after business hours</a:t>
            </a:r>
          </a:p>
          <a:p>
            <a:r>
              <a:rPr lang="en-US" dirty="0" smtClean="0"/>
              <a:t>Capacity</a:t>
            </a:r>
          </a:p>
          <a:p>
            <a:r>
              <a:rPr lang="en-US" dirty="0" smtClean="0"/>
              <a:t>Operating System</a:t>
            </a:r>
          </a:p>
          <a:p>
            <a:pPr lvl="1"/>
            <a:r>
              <a:rPr lang="en-US" dirty="0" smtClean="0"/>
              <a:t>Windows </a:t>
            </a:r>
          </a:p>
          <a:p>
            <a:pPr lvl="1"/>
            <a:r>
              <a:rPr lang="en-US" dirty="0" smtClean="0"/>
              <a:t>Mac</a:t>
            </a:r>
          </a:p>
          <a:p>
            <a:pPr lvl="1"/>
            <a:r>
              <a:rPr lang="en-US" dirty="0" smtClean="0"/>
              <a:t>Linux capable</a:t>
            </a:r>
          </a:p>
          <a:p>
            <a:r>
              <a:rPr lang="en-US" dirty="0" smtClean="0"/>
              <a:t>Room number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Labs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146884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77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Huge thanks to the IT Help Desk for getting me a comprehensive list of all the labs they support:</a:t>
            </a:r>
          </a:p>
          <a:p>
            <a:r>
              <a:rPr lang="en-US" dirty="0">
                <a:hlinkClick r:id="rId2"/>
              </a:rPr>
              <a:t>http://edtech.rice.edu/www/?</a:t>
            </a:r>
            <a:r>
              <a:rPr lang="en-US" dirty="0" smtClean="0">
                <a:hlinkClick r:id="rId2"/>
              </a:rPr>
              <a:t>option=com_iricetv</a:t>
            </a:r>
            <a:endParaRPr lang="en-US" dirty="0" smtClean="0"/>
          </a:p>
          <a:p>
            <a:r>
              <a:rPr lang="en-US" dirty="0" smtClean="0"/>
              <a:t>Most departments have computer labs specifically for their students, accessible 24/7 if you have a valid ID</a:t>
            </a:r>
          </a:p>
          <a:p>
            <a:r>
              <a:rPr lang="en-US" dirty="0" smtClean="0"/>
              <a:t>Most labs are Windows or a combination of Windows and Mac</a:t>
            </a:r>
          </a:p>
          <a:p>
            <a:r>
              <a:rPr lang="en-US" dirty="0" smtClean="0"/>
              <a:t>Speed of hardware varies greatly across different departments</a:t>
            </a:r>
          </a:p>
          <a:p>
            <a:pPr lvl="1"/>
            <a:r>
              <a:rPr lang="en-US" dirty="0" smtClean="0"/>
              <a:t>Earth Sciences, OEDK, Duncan, and </a:t>
            </a:r>
            <a:r>
              <a:rPr lang="en-US" dirty="0" err="1" smtClean="0"/>
              <a:t>Mudd</a:t>
            </a:r>
            <a:r>
              <a:rPr lang="en-US" dirty="0" smtClean="0"/>
              <a:t> Lab are most impressive</a:t>
            </a:r>
          </a:p>
          <a:p>
            <a:pPr lvl="1"/>
            <a:r>
              <a:rPr lang="en-US" dirty="0" smtClean="0"/>
              <a:t>Sewell Lab, RMC, and the Humanities labs = not so much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04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Used this one for the GPS coordinates (</a:t>
            </a:r>
            <a:r>
              <a:rPr lang="en-US" dirty="0" err="1" smtClean="0"/>
              <a:t>lat</a:t>
            </a:r>
            <a:r>
              <a:rPr lang="en-US" dirty="0" smtClean="0"/>
              <a:t>, long)</a:t>
            </a:r>
          </a:p>
          <a:p>
            <a:r>
              <a:rPr lang="en-US" dirty="0" smtClean="0"/>
              <a:t>Artist name</a:t>
            </a:r>
          </a:p>
          <a:p>
            <a:r>
              <a:rPr lang="en-US" dirty="0" smtClean="0"/>
              <a:t>Piece name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Sculpture</a:t>
            </a:r>
          </a:p>
          <a:p>
            <a:pPr lvl="1"/>
            <a:r>
              <a:rPr lang="en-US" dirty="0" smtClean="0"/>
              <a:t>Photo</a:t>
            </a:r>
          </a:p>
          <a:p>
            <a:pPr lvl="1"/>
            <a:r>
              <a:rPr lang="en-US" dirty="0" smtClean="0"/>
              <a:t>Painting</a:t>
            </a:r>
          </a:p>
          <a:p>
            <a:r>
              <a:rPr lang="en-US" dirty="0" smtClean="0"/>
              <a:t>Indoors or outdoors</a:t>
            </a:r>
          </a:p>
          <a:p>
            <a:r>
              <a:rPr lang="en-US" dirty="0" smtClean="0"/>
              <a:t>Year created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Art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6000"/>
            <a:ext cx="4149892" cy="315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9806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Garmin </a:t>
            </a:r>
            <a:r>
              <a:rPr lang="en-US" b="1" dirty="0" err="1" smtClean="0"/>
              <a:t>nuvi</a:t>
            </a:r>
            <a:r>
              <a:rPr lang="en-US" b="1" dirty="0" smtClean="0"/>
              <a:t> 760 (ca. 2007)</a:t>
            </a:r>
            <a:endParaRPr lang="en-US" b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Most measurements were consistently off (when mapped, ~15ft east and ~10ft north)</a:t>
            </a:r>
          </a:p>
          <a:p>
            <a:r>
              <a:rPr lang="en-US" dirty="0" smtClean="0"/>
              <a:t>Many Houston roads have also not been added to its database</a:t>
            </a:r>
          </a:p>
          <a:p>
            <a:r>
              <a:rPr lang="en-US" dirty="0" smtClean="0"/>
              <a:t>Cell phone’s GPS measurements were more accurate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GPS Tool Used</a:t>
            </a:r>
            <a:endParaRPr lang="en-US" dirty="0"/>
          </a:p>
        </p:txBody>
      </p:sp>
      <p:sp>
        <p:nvSpPr>
          <p:cNvPr id="6" name="AutoShape 6" descr="Displaying IMG_5358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81200"/>
            <a:ext cx="3902863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36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Vast majority of art pieces are sculptures, and outdoors</a:t>
            </a:r>
          </a:p>
          <a:p>
            <a:r>
              <a:rPr lang="en-US" dirty="0" smtClean="0"/>
              <a:t>Also placed a version of the map on </a:t>
            </a:r>
            <a:r>
              <a:rPr lang="en-US" dirty="0" err="1" smtClean="0"/>
              <a:t>MapBox</a:t>
            </a:r>
            <a:r>
              <a:rPr lang="en-US" dirty="0" smtClean="0"/>
              <a:t>, with pictures of the art if you want to access it</a:t>
            </a:r>
          </a:p>
          <a:p>
            <a:r>
              <a:rPr lang="en-US" dirty="0" smtClean="0"/>
              <a:t>More information:</a:t>
            </a:r>
          </a:p>
          <a:p>
            <a:r>
              <a:rPr lang="en-US" dirty="0">
                <a:hlinkClick r:id="rId2"/>
              </a:rPr>
              <a:t>https://api.tiles.mapbox.com/v4/dynamicwebpaige.h267k92e/page.html?access_token=pk.eyJ1IjoiZHluYW1pY3dlYnBhaWdlIiwiYSI6ImJKZzl6NHcifQ.Fv24YqwbSLpbzJVk3oIMMg#16/29.7173/-</a:t>
            </a:r>
            <a:r>
              <a:rPr lang="en-US" dirty="0" smtClean="0">
                <a:hlinkClick r:id="rId2"/>
              </a:rPr>
              <a:t>95.4044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1200"/>
            <a:ext cx="4288426" cy="327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6184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92</TotalTime>
  <Words>519</Words>
  <Application>Microsoft Office PowerPoint</Application>
  <PresentationFormat>On-screen Show (4:3)</PresentationFormat>
  <Paragraphs>93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Grid</vt:lpstr>
      <vt:lpstr>Rice University Mapping Project</vt:lpstr>
      <vt:lpstr>Feature Classes</vt:lpstr>
      <vt:lpstr>Strategic Coffee Locations</vt:lpstr>
      <vt:lpstr>Analysis, Pt. 2</vt:lpstr>
      <vt:lpstr>Computer Labs</vt:lpstr>
      <vt:lpstr>Analysis</vt:lpstr>
      <vt:lpstr>Public Art</vt:lpstr>
      <vt:lpstr>GPS Tool Used</vt:lpstr>
      <vt:lpstr>analysis</vt:lpstr>
      <vt:lpstr>Unchained Bicycles</vt:lpstr>
      <vt:lpstr>Analysis</vt:lpstr>
      <vt:lpstr>Lagniappe (Geoprocessing with Python)</vt:lpstr>
      <vt:lpstr>Lagniappe (Geoprocessing with Python)</vt:lpstr>
      <vt:lpstr>Lagniappe (Geoprocessing with Python)</vt:lpstr>
      <vt:lpstr>Geoprocessing with Python: Next STeps</vt:lpstr>
      <vt:lpstr>Thanks!</vt:lpstr>
    </vt:vector>
  </TitlesOfParts>
  <Company>Rice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Rice University Mapping Project</dc:title>
  <dc:creator>Information Technology</dc:creator>
  <cp:lastModifiedBy>Information Technology</cp:lastModifiedBy>
  <cp:revision>13</cp:revision>
  <dcterms:created xsi:type="dcterms:W3CDTF">2015-03-12T16:48:32Z</dcterms:created>
  <dcterms:modified xsi:type="dcterms:W3CDTF">2015-03-12T18:21:22Z</dcterms:modified>
</cp:coreProperties>
</file>